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8" r:id="rId11"/>
    <p:sldId id="269" r:id="rId12"/>
    <p:sldId id="270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5" r:id="rId25"/>
    <p:sldId id="284" r:id="rId26"/>
    <p:sldId id="291" r:id="rId27"/>
    <p:sldId id="288" r:id="rId28"/>
    <p:sldId id="292" r:id="rId29"/>
    <p:sldId id="293" r:id="rId30"/>
    <p:sldId id="294" r:id="rId31"/>
    <p:sldId id="295" r:id="rId32"/>
    <p:sldId id="298" r:id="rId33"/>
    <p:sldId id="296" r:id="rId34"/>
    <p:sldId id="297" r:id="rId35"/>
    <p:sldId id="289" r:id="rId36"/>
    <p:sldId id="290" r:id="rId37"/>
    <p:sldId id="287" r:id="rId38"/>
    <p:sldId id="286" r:id="rId39"/>
    <p:sldId id="299" r:id="rId40"/>
    <p:sldId id="300" r:id="rId41"/>
    <p:sldId id="301" r:id="rId42"/>
  </p:sldIdLst>
  <p:sldSz cx="2743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>
      <p:cViewPr>
        <p:scale>
          <a:sx n="100" d="100"/>
          <a:sy n="100" d="100"/>
        </p:scale>
        <p:origin x="5466" y="-120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195DF-B255-41D5-A478-253F9BB1F3F8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9C8F-A4AC-417A-B327-9EFBF4BFB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0855-7167-4054-9D02-A0B71705235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E023-7014-4BB0-AF7A-0787C34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Wilmer Eye Institute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53600" y="792164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Outpatient Surgery and Lab Building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77400" y="5516564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Baltimore, Maryland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601200" y="1477964"/>
            <a:ext cx="8077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latin typeface="+mj-lt"/>
                <a:ea typeface="+mj-ea"/>
                <a:cs typeface="+mj-cs"/>
              </a:rPr>
              <a:t>An entity of: 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Johns Hopkins Hospital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Abstract Pic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639800" y="2286000"/>
            <a:ext cx="2860675" cy="347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906000" y="4648200"/>
            <a:ext cx="3810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Tyler M. Smith</a:t>
            </a:r>
          </a:p>
          <a:p>
            <a:r>
              <a:rPr lang="en-US" dirty="0"/>
              <a:t>Construction Management</a:t>
            </a:r>
          </a:p>
          <a:p>
            <a:r>
              <a:rPr lang="en-US" dirty="0"/>
              <a:t>Thesis Advisor: Dr. John </a:t>
            </a:r>
            <a:r>
              <a:rPr lang="en-US" dirty="0" err="1"/>
              <a:t>Messner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058400" y="2362200"/>
            <a:ext cx="33528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i="1" dirty="0"/>
              <a:t>Maintaining a Safe and</a:t>
            </a:r>
            <a:endParaRPr lang="en-US" sz="2400" i="1" dirty="0"/>
          </a:p>
          <a:p>
            <a:r>
              <a:rPr lang="en-US" sz="2400" b="1" i="1" dirty="0"/>
              <a:t>Functional Building</a:t>
            </a:r>
            <a:endParaRPr lang="en-US" sz="2400" i="1" dirty="0"/>
          </a:p>
          <a:p>
            <a:r>
              <a:rPr lang="en-US" sz="2400" b="1" i="1" dirty="0"/>
              <a:t>Environment</a:t>
            </a:r>
            <a:endParaRPr lang="en-US" sz="2400" i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38862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Thermal bridging</a:t>
            </a:r>
          </a:p>
          <a:p>
            <a:pPr lvl="1"/>
            <a:r>
              <a:rPr lang="en-US" sz="2400" dirty="0" smtClean="0"/>
              <a:t>Heat is lost through wall elements of high heat flow conductance</a:t>
            </a:r>
          </a:p>
          <a:p>
            <a:pPr lvl="2"/>
            <a:r>
              <a:rPr lang="en-US" sz="2000" dirty="0" smtClean="0"/>
              <a:t>Steel brick shelves transfer heat from floor slab outdoors</a:t>
            </a:r>
          </a:p>
          <a:p>
            <a:pPr lvl="1"/>
            <a:r>
              <a:rPr lang="en-US" sz="2400" dirty="0" smtClean="0"/>
              <a:t>Issues</a:t>
            </a:r>
          </a:p>
          <a:p>
            <a:pPr lvl="2"/>
            <a:r>
              <a:rPr lang="en-US" sz="2000" dirty="0" smtClean="0"/>
              <a:t>“Cold-spots” </a:t>
            </a:r>
          </a:p>
          <a:p>
            <a:pPr lvl="2"/>
            <a:r>
              <a:rPr lang="en-US" sz="2000" dirty="0" smtClean="0"/>
              <a:t>Condensation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Brick Shelf Detail--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1447800"/>
            <a:ext cx="4430346" cy="419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36576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Prevention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000" dirty="0" smtClean="0"/>
              <a:t>Insert thermal “break”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Utilize thermally insulating material in connection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Brick Shelf Detail--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1447800"/>
            <a:ext cx="4430346" cy="4190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4572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Curtain Wall Prefabrication</a:t>
            </a:r>
          </a:p>
          <a:p>
            <a:pPr lvl="1"/>
            <a:r>
              <a:rPr lang="en-US" sz="2000" dirty="0" smtClean="0"/>
              <a:t>Large curtain walls in NE corner of building</a:t>
            </a:r>
          </a:p>
          <a:p>
            <a:pPr lvl="2"/>
            <a:r>
              <a:rPr lang="en-US" sz="1800" dirty="0" smtClean="0"/>
              <a:t>Full height of building</a:t>
            </a:r>
          </a:p>
          <a:p>
            <a:pPr lvl="2"/>
            <a:r>
              <a:rPr lang="en-US" sz="1800" dirty="0" smtClean="0"/>
              <a:t>&gt; 3000 SF</a:t>
            </a:r>
            <a:r>
              <a:rPr lang="en-US" sz="2200" dirty="0"/>
              <a:t/>
            </a:r>
            <a:br>
              <a:rPr lang="en-US" sz="2200" dirty="0"/>
            </a:br>
            <a:endParaRPr lang="en-US" sz="2000" dirty="0" smtClean="0"/>
          </a:p>
          <a:p>
            <a:pPr lvl="1"/>
            <a:r>
              <a:rPr lang="en-US" sz="2000" dirty="0" smtClean="0"/>
              <a:t>5’-6’ units assembled offsite, delivered, and lifted into place by crane</a:t>
            </a:r>
          </a:p>
          <a:p>
            <a:pPr lvl="1"/>
            <a:r>
              <a:rPr lang="en-US" sz="2000" dirty="0" smtClean="0"/>
              <a:t>Contacted Service Glass (CW Installers)</a:t>
            </a:r>
          </a:p>
          <a:p>
            <a:pPr lvl="2"/>
            <a:r>
              <a:rPr lang="en-US" sz="1600" dirty="0" smtClean="0"/>
              <a:t>Have resources, but…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bstract Pic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82800" y="1600200"/>
            <a:ext cx="2819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5400000">
            <a:off x="16202028" y="1781178"/>
            <a:ext cx="438148" cy="38099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5400000">
            <a:off x="16811628" y="2009778"/>
            <a:ext cx="514348" cy="45719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4572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Feasibility Factors</a:t>
            </a:r>
          </a:p>
          <a:p>
            <a:pPr lvl="1"/>
            <a:r>
              <a:rPr lang="en-US" sz="2000" dirty="0" smtClean="0"/>
              <a:t>Crane Rental</a:t>
            </a:r>
          </a:p>
          <a:p>
            <a:pPr lvl="1"/>
            <a:r>
              <a:rPr lang="en-US" sz="2000" dirty="0" smtClean="0"/>
              <a:t>Complex shapes</a:t>
            </a:r>
          </a:p>
          <a:p>
            <a:pPr lvl="2"/>
            <a:r>
              <a:rPr lang="en-US" sz="1800" dirty="0" smtClean="0"/>
              <a:t>Difficult to accurately fabricate</a:t>
            </a:r>
          </a:p>
          <a:p>
            <a:pPr lvl="3"/>
            <a:r>
              <a:rPr lang="en-US" sz="1400" dirty="0" smtClean="0"/>
              <a:t>Easier to take field measurements</a:t>
            </a:r>
          </a:p>
          <a:p>
            <a:pPr lvl="2"/>
            <a:r>
              <a:rPr lang="en-US" sz="1800" dirty="0" smtClean="0"/>
              <a:t>Risky - Small errors costly</a:t>
            </a:r>
          </a:p>
          <a:p>
            <a:pPr lvl="3"/>
            <a:r>
              <a:rPr lang="en-US" sz="1400" dirty="0" smtClean="0"/>
              <a:t>Could halt work in field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bstract Pic.JPG"/>
          <p:cNvPicPr/>
          <p:nvPr/>
        </p:nvPicPr>
        <p:blipFill>
          <a:blip r:embed="rId2"/>
          <a:srcRect l="20930" t="9615" r="34884" b="9615"/>
          <a:stretch>
            <a:fillRect/>
          </a:stretch>
        </p:blipFill>
        <p:spPr>
          <a:xfrm>
            <a:off x="14935200" y="1600200"/>
            <a:ext cx="2514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W pla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4019550"/>
            <a:ext cx="4669471" cy="283845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5544800" y="2133600"/>
            <a:ext cx="1143000" cy="31242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5544800" y="2057400"/>
            <a:ext cx="533400" cy="31242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0800000">
            <a:off x="16154400" y="1981200"/>
            <a:ext cx="533400" cy="31242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W inside corner detai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838200"/>
            <a:ext cx="2209800" cy="20014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Recommended Actions</a:t>
            </a:r>
          </a:p>
          <a:p>
            <a:pPr lvl="1"/>
            <a:r>
              <a:rPr lang="en-US" sz="2000" dirty="0" smtClean="0"/>
              <a:t>Thermal Bridging</a:t>
            </a:r>
          </a:p>
          <a:p>
            <a:pPr lvl="2"/>
            <a:r>
              <a:rPr lang="en-US" sz="1600" dirty="0" smtClean="0"/>
              <a:t>Insertion of plastic medium in brick shelf connection</a:t>
            </a:r>
          </a:p>
          <a:p>
            <a:pPr lvl="1"/>
            <a:r>
              <a:rPr lang="en-US" sz="2000" dirty="0" smtClean="0"/>
              <a:t>Curtain Wall</a:t>
            </a:r>
          </a:p>
          <a:p>
            <a:pPr lvl="2"/>
            <a:r>
              <a:rPr lang="en-US" sz="1600" dirty="0" smtClean="0"/>
              <a:t>Stick build as planned</a:t>
            </a:r>
          </a:p>
          <a:p>
            <a:endParaRPr lang="en-US" sz="2400" dirty="0" smtClean="0"/>
          </a:p>
          <a:p>
            <a:r>
              <a:rPr lang="en-US" sz="2400" dirty="0" smtClean="0"/>
              <a:t>Conclusions</a:t>
            </a:r>
          </a:p>
          <a:p>
            <a:pPr lvl="1"/>
            <a:r>
              <a:rPr lang="en-US" sz="2000" dirty="0" smtClean="0"/>
              <a:t>Envelope design &amp; construction critical to indoor environment</a:t>
            </a:r>
          </a:p>
          <a:p>
            <a:pPr lvl="2"/>
            <a:r>
              <a:rPr lang="en-US" sz="1600" dirty="0" smtClean="0"/>
              <a:t>Monitor process thru entire project</a:t>
            </a:r>
          </a:p>
          <a:p>
            <a:pPr lvl="1"/>
            <a:r>
              <a:rPr lang="en-US" sz="2000" dirty="0" smtClean="0"/>
              <a:t>Unitization of CW not ideal in this case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000" dirty="0" smtClean="0"/>
              <a:t>Hospital construction projects affect the safety of many people</a:t>
            </a:r>
          </a:p>
          <a:p>
            <a:pPr lvl="1"/>
            <a:r>
              <a:rPr lang="en-US" sz="2000" dirty="0" smtClean="0"/>
              <a:t>Important to minimize impact negative impacts of construction on existing facilities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Control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40386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Building Site Overview</a:t>
            </a:r>
          </a:p>
          <a:p>
            <a:pPr lvl="1"/>
            <a:r>
              <a:rPr lang="en-US" sz="2000" dirty="0" smtClean="0"/>
              <a:t>Adjacent facilities</a:t>
            </a:r>
          </a:p>
          <a:p>
            <a:pPr lvl="2"/>
            <a:r>
              <a:rPr lang="en-US" sz="1600" dirty="0" smtClean="0"/>
              <a:t>Cancer Research Building I</a:t>
            </a:r>
          </a:p>
          <a:p>
            <a:pPr lvl="2"/>
            <a:r>
              <a:rPr lang="en-US" sz="1600" dirty="0" smtClean="0"/>
              <a:t>General Outpatient Center</a:t>
            </a:r>
          </a:p>
          <a:p>
            <a:pPr lvl="2"/>
            <a:r>
              <a:rPr lang="en-US" sz="1600" dirty="0" smtClean="0"/>
              <a:t>Weinberg Building</a:t>
            </a:r>
          </a:p>
          <a:p>
            <a:pPr lvl="3"/>
            <a:r>
              <a:rPr lang="en-US" sz="1200" dirty="0" smtClean="0"/>
              <a:t>Sidney Kimmel Comprehensive Cancer Center</a:t>
            </a:r>
            <a:br>
              <a:rPr lang="en-US" sz="1200" dirty="0" smtClean="0"/>
            </a:br>
            <a:endParaRPr lang="en-US" sz="1200" dirty="0" smtClean="0"/>
          </a:p>
          <a:p>
            <a:pPr lvl="1"/>
            <a:r>
              <a:rPr lang="en-US" sz="2000" dirty="0" smtClean="0"/>
              <a:t>Many occupants</a:t>
            </a:r>
            <a:endParaRPr lang="en-US" sz="1600" dirty="0" smtClean="0"/>
          </a:p>
          <a:p>
            <a:pPr lvl="1"/>
            <a:r>
              <a:rPr lang="en-US" sz="2000" dirty="0" smtClean="0"/>
              <a:t>Mostly 24 hour operation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Control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Site adjacent facilities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1800" y="1524000"/>
            <a:ext cx="3676015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Site Overview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ICRA Guidelines</a:t>
            </a:r>
          </a:p>
          <a:p>
            <a:pPr lvl="1"/>
            <a:r>
              <a:rPr lang="en-US" sz="2000" dirty="0" smtClean="0"/>
              <a:t>Precautions to be taken based on project criteria</a:t>
            </a:r>
          </a:p>
          <a:p>
            <a:pPr lvl="1"/>
            <a:r>
              <a:rPr lang="en-US" sz="2000" dirty="0" smtClean="0"/>
              <a:t>AIA Program intended to reduce risks of medical construction projects</a:t>
            </a:r>
          </a:p>
          <a:p>
            <a:pPr lvl="1"/>
            <a:r>
              <a:rPr lang="en-US" sz="2000" dirty="0" smtClean="0"/>
              <a:t>Copy of guidelines in appendix of report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Wilmer Building</a:t>
            </a:r>
          </a:p>
          <a:p>
            <a:pPr lvl="1"/>
            <a:r>
              <a:rPr lang="en-US" sz="2000" dirty="0" smtClean="0"/>
              <a:t>New major construction project </a:t>
            </a:r>
          </a:p>
          <a:p>
            <a:pPr lvl="2"/>
            <a:r>
              <a:rPr lang="en-US" sz="1600" dirty="0" smtClean="0"/>
              <a:t>Classified as “Type D” project</a:t>
            </a:r>
          </a:p>
          <a:p>
            <a:pPr lvl="1"/>
            <a:r>
              <a:rPr lang="en-US" sz="2000" dirty="0" smtClean="0"/>
              <a:t>Proximity to sensitive facilities </a:t>
            </a:r>
          </a:p>
          <a:p>
            <a:pPr lvl="2"/>
            <a:r>
              <a:rPr lang="en-US" sz="1600" dirty="0" smtClean="0"/>
              <a:t>Classified as highest patient risk group</a:t>
            </a:r>
          </a:p>
          <a:p>
            <a:pPr lvl="2"/>
            <a:endParaRPr lang="en-US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Control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Wilmer Building</a:t>
            </a:r>
          </a:p>
          <a:p>
            <a:pPr lvl="1"/>
            <a:r>
              <a:rPr lang="en-US" sz="2000" dirty="0" smtClean="0"/>
              <a:t>Precautions outlined in Division 1 of Specifications</a:t>
            </a:r>
          </a:p>
          <a:p>
            <a:pPr lvl="1"/>
            <a:r>
              <a:rPr lang="en-US" sz="2000" dirty="0" smtClean="0"/>
              <a:t>Contractors must adhere</a:t>
            </a:r>
          </a:p>
          <a:p>
            <a:pPr lvl="1"/>
            <a:r>
              <a:rPr lang="en-US" sz="2000" dirty="0" smtClean="0"/>
              <a:t>Primary precautions:</a:t>
            </a:r>
          </a:p>
          <a:p>
            <a:pPr lvl="2"/>
            <a:r>
              <a:rPr lang="en-US" sz="1800" dirty="0" smtClean="0"/>
              <a:t>Dust and debris control</a:t>
            </a:r>
          </a:p>
          <a:p>
            <a:pPr lvl="2"/>
            <a:r>
              <a:rPr lang="en-US" sz="1800" dirty="0" smtClean="0"/>
              <a:t>Daily site cleaning</a:t>
            </a:r>
          </a:p>
          <a:p>
            <a:pPr lvl="2"/>
            <a:r>
              <a:rPr lang="en-US" sz="1800" dirty="0" smtClean="0"/>
              <a:t>HEPA filter vacuums</a:t>
            </a:r>
          </a:p>
          <a:p>
            <a:pPr lvl="2"/>
            <a:r>
              <a:rPr lang="en-US" sz="1800" dirty="0" smtClean="0"/>
              <a:t>Construction vestibule/anteroom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Control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</a:p>
          <a:p>
            <a:pPr lvl="1"/>
            <a:r>
              <a:rPr lang="en-US" sz="2000" dirty="0" smtClean="0"/>
              <a:t>Project poses a significant risk to adjacent sensitive medical facilities</a:t>
            </a:r>
          </a:p>
          <a:p>
            <a:pPr lvl="1"/>
            <a:r>
              <a:rPr lang="en-US" sz="2000" dirty="0" smtClean="0"/>
              <a:t>ICRA guidelines must be closely followed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Control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Tyler M. Smith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53600" y="792164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Year Architectural Engineer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601200" y="1477964"/>
            <a:ext cx="8077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latin typeface="+mj-lt"/>
                <a:ea typeface="+mj-ea"/>
                <a:cs typeface="+mj-cs"/>
              </a:rPr>
              <a:t>Construction Management Option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biosketch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6200" y="2819400"/>
            <a:ext cx="4165600" cy="3124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601200" y="1981200"/>
            <a:ext cx="80772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noProof="0" dirty="0" smtClean="0">
                <a:latin typeface="+mj-lt"/>
                <a:ea typeface="+mj-ea"/>
                <a:cs typeface="+mj-cs"/>
              </a:rPr>
              <a:t>Starting career with RDH Building Sciences, Inc. in Portland, Oregon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000" dirty="0" smtClean="0"/>
              <a:t>Micro-organisms can grow anywhere air comes into contact with moisture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Water constantly condensing on cooling coils </a:t>
            </a:r>
          </a:p>
          <a:p>
            <a:pPr lvl="2"/>
            <a:r>
              <a:rPr lang="en-US" sz="1600" dirty="0" smtClean="0"/>
              <a:t>Good medium for growth of microbial spores that can cause respiratory infections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2000" dirty="0" smtClean="0"/>
              <a:t>Coils can be treated with UV light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 of UV in air-handling units</a:t>
            </a:r>
          </a:p>
          <a:p>
            <a:pPr lvl="1"/>
            <a:r>
              <a:rPr lang="en-US" sz="2000" dirty="0" smtClean="0"/>
              <a:t>Helps minimize infectious agents in airstream</a:t>
            </a:r>
          </a:p>
          <a:p>
            <a:pPr lvl="1"/>
            <a:r>
              <a:rPr lang="en-US" sz="2000" dirty="0" smtClean="0"/>
              <a:t>Prevents coil fouling—saves energy</a:t>
            </a:r>
          </a:p>
          <a:p>
            <a:pPr lvl="2"/>
            <a:r>
              <a:rPr lang="en-US" sz="1600" dirty="0" smtClean="0"/>
              <a:t>Fouled coils decrease coil heat transfer rate and air constriction increases pressure on fans</a:t>
            </a:r>
          </a:p>
          <a:p>
            <a:pPr lvl="1"/>
            <a:r>
              <a:rPr lang="en-US" sz="2000" dirty="0" smtClean="0"/>
              <a:t>System stays clean</a:t>
            </a:r>
          </a:p>
          <a:p>
            <a:pPr lvl="2"/>
            <a:r>
              <a:rPr lang="en-US" sz="1600" dirty="0" smtClean="0"/>
              <a:t>No need for maintenance (cleaning)</a:t>
            </a:r>
          </a:p>
          <a:p>
            <a:pPr lvl="2"/>
            <a:r>
              <a:rPr lang="en-US" sz="1600" dirty="0" smtClean="0"/>
              <a:t>Operates at design conditions for life of equipment</a:t>
            </a:r>
          </a:p>
          <a:p>
            <a:pPr lvl="2"/>
            <a:r>
              <a:rPr lang="en-US" sz="1600" dirty="0" smtClean="0"/>
              <a:t>Likely extends operational life of equipment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UVGI-D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90600"/>
            <a:ext cx="1865376" cy="2340864"/>
          </a:xfrm>
          <a:prstGeom prst="rect">
            <a:avLst/>
          </a:prstGeom>
        </p:spPr>
      </p:pic>
      <p:pic>
        <p:nvPicPr>
          <p:cNvPr id="10" name="Picture 9" descr="UVGI-D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0" y="1066800"/>
            <a:ext cx="1682496" cy="2340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Cost-Benefit Analysis</a:t>
            </a:r>
            <a:endParaRPr lang="en-US" sz="2400" dirty="0" smtClean="0"/>
          </a:p>
          <a:p>
            <a:pPr lvl="1"/>
            <a:r>
              <a:rPr lang="en-US" sz="2400" dirty="0" smtClean="0"/>
              <a:t>Costs</a:t>
            </a:r>
          </a:p>
          <a:p>
            <a:pPr lvl="2"/>
            <a:r>
              <a:rPr lang="en-US" sz="1800" dirty="0" smtClean="0"/>
              <a:t>First cost of installation</a:t>
            </a:r>
          </a:p>
          <a:p>
            <a:pPr lvl="2"/>
            <a:r>
              <a:rPr lang="en-US" sz="1800" dirty="0" smtClean="0"/>
              <a:t>Operating cost of UV lamps</a:t>
            </a:r>
          </a:p>
          <a:p>
            <a:pPr lvl="2"/>
            <a:r>
              <a:rPr lang="en-US" sz="1800" dirty="0" smtClean="0"/>
              <a:t>Annual replacement of lamps</a:t>
            </a:r>
          </a:p>
          <a:p>
            <a:pPr lvl="1"/>
            <a:r>
              <a:rPr lang="en-US" sz="2400" dirty="0" smtClean="0"/>
              <a:t>Savings</a:t>
            </a:r>
            <a:endParaRPr lang="en-US" sz="2000" dirty="0" smtClean="0"/>
          </a:p>
          <a:p>
            <a:pPr lvl="2"/>
            <a:r>
              <a:rPr lang="en-US" sz="1800" dirty="0" smtClean="0"/>
              <a:t>Fan energy savings</a:t>
            </a:r>
          </a:p>
          <a:p>
            <a:pPr lvl="2"/>
            <a:r>
              <a:rPr lang="en-US" sz="1800" dirty="0" smtClean="0"/>
              <a:t>Cooling energy savings</a:t>
            </a:r>
          </a:p>
          <a:p>
            <a:pPr lvl="2"/>
            <a:r>
              <a:rPr lang="en-US" sz="1800" dirty="0" smtClean="0"/>
              <a:t>Maintenance savings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lvl="1">
              <a:buNone/>
            </a:pP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Cost-Benefit Analysis</a:t>
            </a:r>
            <a:endParaRPr lang="en-US" sz="2400" dirty="0" smtClean="0"/>
          </a:p>
          <a:p>
            <a:pPr lvl="1"/>
            <a:r>
              <a:rPr lang="en-US" sz="2400" dirty="0" smtClean="0"/>
              <a:t>Followed method outlined by Dr. Kowalski, P.E.</a:t>
            </a:r>
          </a:p>
          <a:p>
            <a:pPr lvl="2"/>
            <a:r>
              <a:rPr lang="en-US" sz="2000" dirty="0" smtClean="0"/>
              <a:t>2006 report demonstrates cost justification of UV</a:t>
            </a:r>
          </a:p>
          <a:p>
            <a:pPr lvl="1"/>
            <a:r>
              <a:rPr lang="en-US" sz="2400" dirty="0" smtClean="0"/>
              <a:t>Assumed coils become fouled</a:t>
            </a:r>
          </a:p>
          <a:p>
            <a:pPr lvl="2"/>
            <a:r>
              <a:rPr lang="en-US" sz="2000" dirty="0" smtClean="0"/>
              <a:t>Calculate costs of additional energy required</a:t>
            </a:r>
          </a:p>
          <a:p>
            <a:pPr lvl="2"/>
            <a:r>
              <a:rPr lang="en-US" sz="2000" dirty="0" smtClean="0"/>
              <a:t>Compare annual savings to initial cost for payback period</a:t>
            </a:r>
          </a:p>
          <a:p>
            <a:pPr lvl="2"/>
            <a:r>
              <a:rPr lang="en-US" sz="2000" dirty="0" smtClean="0"/>
              <a:t>Started by assuming a 20% operational deficiency per example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0"/>
            <a:ext cx="7620000" cy="4571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Cooling energy savings</a:t>
            </a:r>
          </a:p>
          <a:p>
            <a:pPr lvl="1"/>
            <a:r>
              <a:rPr lang="en-US" sz="1800" dirty="0" smtClean="0"/>
              <a:t>20% Fouling</a:t>
            </a:r>
            <a:endParaRPr 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2286000"/>
            <a:ext cx="7620000" cy="3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0" y="990600"/>
            <a:ext cx="7467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and Electrical Breadth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Fan energy savings</a:t>
            </a:r>
          </a:p>
          <a:p>
            <a:pPr lvl="1"/>
            <a:r>
              <a:rPr lang="en-US" sz="1800" dirty="0" smtClean="0"/>
              <a:t>20% Fouling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0" y="2286000"/>
            <a:ext cx="75233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0" y="990600"/>
            <a:ext cx="7467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and Electrical Breadth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952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UV Costs</a:t>
            </a:r>
          </a:p>
          <a:p>
            <a:pPr lvl="1"/>
            <a:r>
              <a:rPr lang="en-US" sz="1800" dirty="0" smtClean="0"/>
              <a:t>Contacted an undisclosed manufacturer for costs</a:t>
            </a:r>
          </a:p>
          <a:p>
            <a:pPr lvl="2"/>
            <a:r>
              <a:rPr lang="en-US" sz="1600" dirty="0" smtClean="0"/>
              <a:t>Each AHU requires 18 Philips PL-L60WTUV lamps </a:t>
            </a:r>
          </a:p>
          <a:p>
            <a:pPr lvl="3"/>
            <a:r>
              <a:rPr lang="en-US" sz="1200" dirty="0" smtClean="0"/>
              <a:t>60 nominal watts, 18 UV Watts, high output and wind chill corrected for this application</a:t>
            </a:r>
          </a:p>
          <a:p>
            <a:pPr lvl="2"/>
            <a:r>
              <a:rPr lang="en-US" sz="1600" dirty="0" smtClean="0"/>
              <a:t>End-user list price of $8250 per unit</a:t>
            </a:r>
          </a:p>
          <a:p>
            <a:pPr lvl="2"/>
            <a:r>
              <a:rPr lang="en-US" sz="1600" dirty="0" smtClean="0"/>
              <a:t>64 man-hour installation</a:t>
            </a:r>
          </a:p>
          <a:p>
            <a:pPr lvl="2"/>
            <a:r>
              <a:rPr lang="en-US" sz="1600" dirty="0" smtClean="0"/>
              <a:t>Project requires 156 Lamps; replacement cost is $30 per lamp</a:t>
            </a:r>
          </a:p>
          <a:p>
            <a:pPr lvl="1"/>
            <a:r>
              <a:rPr lang="en-US" sz="1800" dirty="0" smtClean="0"/>
              <a:t>Assumptions</a:t>
            </a:r>
          </a:p>
          <a:p>
            <a:pPr lvl="2"/>
            <a:r>
              <a:rPr lang="en-US" sz="1600" dirty="0" smtClean="0"/>
              <a:t>Maintenance (cleaning) cost of $1000/year before UV (per Kowalski example)</a:t>
            </a:r>
          </a:p>
          <a:p>
            <a:pPr lvl="2"/>
            <a:r>
              <a:rPr lang="en-US" sz="1600" dirty="0" smtClean="0"/>
              <a:t>$0.1139 average retail electricity cost in MD at end of 2007 (per U.S. DOE statistics)</a:t>
            </a:r>
          </a:p>
          <a:p>
            <a:pPr lvl="2"/>
            <a:r>
              <a:rPr lang="en-US" sz="1600" dirty="0" smtClean="0"/>
              <a:t>Assumed a rate of $35/hr for installation workers</a:t>
            </a:r>
            <a:endParaRPr lang="en-US" sz="66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Ran through with these numbers…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0" y="990600"/>
            <a:ext cx="7467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and Electrical Breadth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Cost-Benefit Analysis</a:t>
            </a:r>
          </a:p>
          <a:p>
            <a:pPr lvl="1"/>
            <a:r>
              <a:rPr lang="en-US" sz="1800" dirty="0" smtClean="0"/>
              <a:t>Payback Periods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Payback periods seem short</a:t>
            </a:r>
          </a:p>
          <a:p>
            <a:pPr lvl="1"/>
            <a:r>
              <a:rPr lang="en-US" sz="1800" dirty="0" smtClean="0"/>
              <a:t>Kowalski example paid off in just a few years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1">
              <a:buNone/>
            </a:pP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400" y="2819400"/>
            <a:ext cx="8153400" cy="17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06000" y="990600"/>
            <a:ext cx="7467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and Electrical Breadth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UV elevation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50" y="1896269"/>
            <a:ext cx="8191500" cy="3933825"/>
          </a:xfrm>
        </p:spPr>
      </p:pic>
      <p:cxnSp>
        <p:nvCxnSpPr>
          <p:cNvPr id="12" name="Straight Connector 11"/>
          <p:cNvCxnSpPr/>
          <p:nvPr/>
        </p:nvCxnSpPr>
        <p:spPr>
          <a:xfrm rot="5400000">
            <a:off x="16383794" y="5714206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069594" y="5714206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0" y="57150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6459200" y="55626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7145000" y="55626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16116300" y="4991100"/>
            <a:ext cx="7620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73400" y="4419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14”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Content Placeholder 18" descr="AHU Pla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0" y="1295400"/>
            <a:ext cx="6705600" cy="5334751"/>
          </a:xfrm>
        </p:spPr>
      </p:pic>
      <p:sp>
        <p:nvSpPr>
          <p:cNvPr id="25" name="TextBox 24"/>
          <p:cNvSpPr txBox="1"/>
          <p:nvPr/>
        </p:nvSpPr>
        <p:spPr>
          <a:xfrm>
            <a:off x="15240000" y="1828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33”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13258800" y="2133600"/>
            <a:ext cx="1981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Overview</a:t>
            </a:r>
          </a:p>
          <a:p>
            <a:r>
              <a:rPr lang="en-US" sz="2800" dirty="0" smtClean="0"/>
              <a:t>Building Envelope Investigation</a:t>
            </a:r>
          </a:p>
          <a:p>
            <a:r>
              <a:rPr lang="en-US" sz="2800" dirty="0" smtClean="0"/>
              <a:t>Infection Control Analysis</a:t>
            </a:r>
          </a:p>
          <a:p>
            <a:r>
              <a:rPr lang="en-US" sz="2800" dirty="0" smtClean="0"/>
              <a:t>Ultraviolet Germicidal Irradiation (UVGI)</a:t>
            </a:r>
          </a:p>
          <a:p>
            <a:pPr lvl="1"/>
            <a:r>
              <a:rPr lang="en-US" sz="2400" dirty="0" smtClean="0"/>
              <a:t>Mechanical and Electrical Breadth Studies</a:t>
            </a:r>
          </a:p>
          <a:p>
            <a:r>
              <a:rPr lang="en-US" sz="2800" dirty="0" smtClean="0"/>
              <a:t>Conclusions</a:t>
            </a:r>
          </a:p>
          <a:p>
            <a:r>
              <a:rPr lang="en-US" sz="2800" dirty="0" smtClean="0"/>
              <a:t>Q &amp; 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Overview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sz="2400" dirty="0" smtClean="0"/>
              <a:t>Implement UVGI system in all AHU’s</a:t>
            </a:r>
          </a:p>
          <a:p>
            <a:pPr lvl="2"/>
            <a:endParaRPr lang="en-US" sz="1800" dirty="0" smtClean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sz="2400" dirty="0" smtClean="0"/>
              <a:t>UVGI is a good tool in protecting IAQ</a:t>
            </a:r>
          </a:p>
          <a:p>
            <a:pPr lvl="1"/>
            <a:r>
              <a:rPr lang="en-US" sz="2400" dirty="0" smtClean="0"/>
              <a:t>Systems tend to pay off in energy savings relatively quickly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0"/>
            <a:ext cx="76200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Capstone Project Summary</a:t>
            </a:r>
          </a:p>
          <a:p>
            <a:pPr lvl="1"/>
            <a:r>
              <a:rPr lang="en-US" sz="2400" dirty="0" smtClean="0"/>
              <a:t>Building envelope critical to maintaining indoor environment </a:t>
            </a:r>
          </a:p>
          <a:p>
            <a:pPr lvl="2"/>
            <a:r>
              <a:rPr lang="en-US" sz="1800" dirty="0" smtClean="0"/>
              <a:t>Must be acknowledged throughout the entire project</a:t>
            </a:r>
          </a:p>
          <a:p>
            <a:pPr lvl="1"/>
            <a:r>
              <a:rPr lang="en-US" sz="2400" dirty="0" smtClean="0"/>
              <a:t>Prefabrication of the curtain wall unfeasible </a:t>
            </a:r>
          </a:p>
          <a:p>
            <a:pPr lvl="2"/>
            <a:r>
              <a:rPr lang="en-US" sz="1800" dirty="0" smtClean="0"/>
              <a:t>Need for a crane</a:t>
            </a:r>
          </a:p>
          <a:p>
            <a:pPr lvl="2"/>
            <a:r>
              <a:rPr lang="en-US" sz="1800" dirty="0" smtClean="0"/>
              <a:t>Complexity of the wall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Acknowledgments /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Capstone Project Summary</a:t>
            </a:r>
          </a:p>
          <a:p>
            <a:pPr lvl="1"/>
            <a:r>
              <a:rPr lang="en-US" sz="2400" dirty="0" smtClean="0"/>
              <a:t>Infection control precautions must be taken due to the building’s close proximity to other sensitive medical facilities.</a:t>
            </a:r>
          </a:p>
          <a:p>
            <a:pPr lvl="1"/>
            <a:r>
              <a:rPr lang="en-US" sz="2400" dirty="0" smtClean="0"/>
              <a:t>UVGI system will effectively prevent microbial growth and will likely pay itself off in a few years through savings in energy costs.</a:t>
            </a:r>
          </a:p>
          <a:p>
            <a:pPr lvl="1"/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Acknowledgments /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Goal Achievement</a:t>
            </a:r>
          </a:p>
          <a:p>
            <a:pPr lvl="1"/>
            <a:r>
              <a:rPr lang="en-US" sz="2400" dirty="0" smtClean="0"/>
              <a:t>Learned a great deal</a:t>
            </a:r>
          </a:p>
          <a:p>
            <a:pPr lvl="2"/>
            <a:r>
              <a:rPr lang="en-US" sz="1800" dirty="0" smtClean="0"/>
              <a:t>Building envelope</a:t>
            </a:r>
          </a:p>
          <a:p>
            <a:pPr lvl="2"/>
            <a:r>
              <a:rPr lang="en-US" sz="1800" dirty="0" smtClean="0"/>
              <a:t>UVGI</a:t>
            </a:r>
          </a:p>
          <a:p>
            <a:pPr lvl="2"/>
            <a:r>
              <a:rPr lang="en-US" sz="1800" dirty="0" smtClean="0"/>
              <a:t>Deadlines</a:t>
            </a:r>
          </a:p>
          <a:p>
            <a:pPr lvl="2"/>
            <a:r>
              <a:rPr lang="en-US" sz="1800" dirty="0" smtClean="0"/>
              <a:t>Progress reporting</a:t>
            </a:r>
          </a:p>
          <a:p>
            <a:pPr lvl="2"/>
            <a:r>
              <a:rPr lang="en-US" sz="1800" dirty="0" smtClean="0"/>
              <a:t>Good practice with industry correspondence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400" dirty="0" smtClean="0"/>
              <a:t>Unique opportunity to collaborate with professionals and gain real world knowledge</a:t>
            </a:r>
          </a:p>
          <a:p>
            <a:pPr lvl="1"/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 achievement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Acknowledgments /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96400" y="18288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78600" y="1371600"/>
            <a:ext cx="76200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Chuck Smith, Howard Reel – The Johns Hopkins Hospital Facilities Design and Construction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Terry Spencer – The Whiting Turner Contracting Company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Domby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RMF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Raugh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Service Glass,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Dave Young – RDH Building Sciences,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Chuck Dunn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Jim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Freihaut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Dr. </a:t>
            </a:r>
            <a:r>
              <a:rPr lang="en-US" sz="2800" dirty="0" err="1" smtClean="0"/>
              <a:t>Bahnfleth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Jim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Messner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Parfitt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Mr. Andreas Phelps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family and friends, especially my parents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fellow 5th year Architectural Engineering students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669000" y="3048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Ultra-violet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Germicidal Irradiation (UVGI) System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Acknowledgments / Questions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UV Costs</a:t>
            </a:r>
          </a:p>
          <a:p>
            <a:pPr lvl="1"/>
            <a:r>
              <a:rPr lang="en-US" sz="1800" dirty="0" smtClean="0"/>
              <a:t>Manufacturer costs</a:t>
            </a:r>
          </a:p>
          <a:p>
            <a:pPr lvl="2"/>
            <a:r>
              <a:rPr lang="en-US" sz="1600" dirty="0" smtClean="0"/>
              <a:t>Each AHU requires 18 Philips PL-L60WTUV lamps </a:t>
            </a:r>
          </a:p>
          <a:p>
            <a:pPr lvl="3"/>
            <a:r>
              <a:rPr lang="en-US" sz="1200" dirty="0" smtClean="0"/>
              <a:t>60 nominal watts, 18 UV Watts, high output and wind chill corrected for this application</a:t>
            </a:r>
          </a:p>
          <a:p>
            <a:pPr lvl="2"/>
            <a:r>
              <a:rPr lang="en-US" sz="1600" dirty="0" smtClean="0"/>
              <a:t>Ballasts are Advance </a:t>
            </a:r>
            <a:r>
              <a:rPr lang="en-US" sz="1600" dirty="0" err="1" smtClean="0"/>
              <a:t>PureVOLT</a:t>
            </a:r>
            <a:r>
              <a:rPr lang="en-US" sz="1600" dirty="0" smtClean="0"/>
              <a:t> UV lamp ballasts</a:t>
            </a:r>
          </a:p>
          <a:p>
            <a:pPr lvl="2"/>
            <a:r>
              <a:rPr lang="en-US" sz="1600" dirty="0" smtClean="0"/>
              <a:t>End-user list price of $8250 per unit</a:t>
            </a:r>
          </a:p>
          <a:p>
            <a:pPr lvl="2"/>
            <a:r>
              <a:rPr lang="en-US" sz="1600" dirty="0" smtClean="0"/>
              <a:t>Installation requires about 4 hours per unit, figure 8 hours for the first unit.  This installation should take 2 installers a total of 4 days, less the electrical connections.</a:t>
            </a:r>
          </a:p>
          <a:p>
            <a:pPr lvl="2"/>
            <a:r>
              <a:rPr lang="en-US" sz="1600" dirty="0" smtClean="0"/>
              <a:t>Project requires 156 Lamps; replacement cost is $30 per lamp.</a:t>
            </a:r>
          </a:p>
          <a:p>
            <a:pPr lvl="2"/>
            <a:r>
              <a:rPr lang="en-US" sz="1600" dirty="0" smtClean="0"/>
              <a:t>Replacement intervals at 1 year allow for 15% depreciation in output.  2 year replacement must allow for 25% depreciation in output.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UV Costs</a:t>
            </a:r>
          </a:p>
          <a:p>
            <a:pPr lvl="1"/>
            <a:r>
              <a:rPr lang="en-US" sz="1800" dirty="0" smtClean="0"/>
              <a:t>Assumptions</a:t>
            </a:r>
          </a:p>
          <a:p>
            <a:pPr lvl="2"/>
            <a:r>
              <a:rPr lang="en-US" sz="1600" dirty="0" smtClean="0"/>
              <a:t>Maintenance (cleaning) cost of $1000/year before UV (per Kowalski example)</a:t>
            </a:r>
          </a:p>
          <a:p>
            <a:pPr lvl="2"/>
            <a:r>
              <a:rPr lang="en-US" sz="1600" dirty="0" smtClean="0"/>
              <a:t>$0.1139 average retail electricity cost in MD at end of 2007 (per U.S. DOE statistics)</a:t>
            </a:r>
          </a:p>
          <a:p>
            <a:pPr lvl="2"/>
            <a:r>
              <a:rPr lang="en-US" sz="1600" dirty="0" smtClean="0"/>
              <a:t>Assumed cooling coil COP of 4.1 - typical for chilled water system (from Kowalski report)</a:t>
            </a:r>
          </a:p>
          <a:p>
            <a:pPr lvl="2"/>
            <a:r>
              <a:rPr lang="en-US" sz="1600" dirty="0" smtClean="0"/>
              <a:t>Assumed a rate of $35/hr for installation workers</a:t>
            </a:r>
            <a:endParaRPr lang="en-US" sz="6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Cost-Benefit Analysis</a:t>
            </a:r>
          </a:p>
          <a:p>
            <a:pPr lvl="1"/>
            <a:r>
              <a:rPr lang="en-US" sz="1800" dirty="0" smtClean="0"/>
              <a:t>UV Data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1">
              <a:buNone/>
            </a:pP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6600" y="2133600"/>
            <a:ext cx="61751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6200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Cost-Benefit Analysis</a:t>
            </a:r>
          </a:p>
          <a:p>
            <a:pPr lvl="1"/>
            <a:r>
              <a:rPr lang="en-US" sz="1800" dirty="0" smtClean="0"/>
              <a:t>Payback Period</a:t>
            </a:r>
          </a:p>
          <a:p>
            <a:pPr lvl="2"/>
            <a:r>
              <a:rPr lang="en-US" sz="1400" dirty="0" smtClean="0"/>
              <a:t>20% Fouling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1">
              <a:buNone/>
            </a:pP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0200" y="2362200"/>
            <a:ext cx="3713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XTV_MOUNTING_OPTIONS[1].jpg"/>
          <p:cNvPicPr>
            <a:picLocks noChangeAspect="1"/>
          </p:cNvPicPr>
          <p:nvPr/>
        </p:nvPicPr>
        <p:blipFill>
          <a:blip r:embed="rId2"/>
          <a:srcRect t="18889" b="37778"/>
          <a:stretch>
            <a:fillRect/>
          </a:stretch>
        </p:blipFill>
        <p:spPr>
          <a:xfrm>
            <a:off x="10058400" y="1524000"/>
            <a:ext cx="7065819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General Building Statistics </a:t>
            </a:r>
            <a:r>
              <a:rPr lang="en-US" sz="2800" dirty="0" smtClean="0">
                <a:sym typeface="Wingdings" pitchFamily="2" charset="2"/>
              </a:rPr>
              <a:t></a:t>
            </a:r>
          </a:p>
          <a:p>
            <a:r>
              <a:rPr lang="en-US" sz="2800" dirty="0" smtClean="0"/>
              <a:t>Key Players</a:t>
            </a:r>
          </a:p>
          <a:p>
            <a:pPr lvl="1"/>
            <a:r>
              <a:rPr lang="en-US" sz="2400" dirty="0" smtClean="0"/>
              <a:t>Owner: </a:t>
            </a:r>
          </a:p>
          <a:p>
            <a:pPr lvl="2"/>
            <a:r>
              <a:rPr lang="en-US" sz="2000" dirty="0" smtClean="0"/>
              <a:t>Johns Hopkins Hospital</a:t>
            </a:r>
          </a:p>
          <a:p>
            <a:pPr lvl="1"/>
            <a:r>
              <a:rPr lang="en-US" sz="2400" dirty="0" smtClean="0"/>
              <a:t>Primary architect: </a:t>
            </a:r>
          </a:p>
          <a:p>
            <a:pPr lvl="2"/>
            <a:r>
              <a:rPr lang="en-US" sz="2000" dirty="0" smtClean="0"/>
              <a:t>Wilmot </a:t>
            </a:r>
            <a:r>
              <a:rPr lang="en-US" sz="2000" dirty="0" err="1" smtClean="0"/>
              <a:t>Sanz</a:t>
            </a:r>
            <a:endParaRPr lang="en-US" sz="2000" dirty="0" smtClean="0"/>
          </a:p>
          <a:p>
            <a:pPr lvl="1"/>
            <a:r>
              <a:rPr lang="en-US" sz="2400" dirty="0" smtClean="0"/>
              <a:t>General Contractor: </a:t>
            </a:r>
          </a:p>
          <a:p>
            <a:pPr lvl="2"/>
            <a:r>
              <a:rPr lang="en-US" sz="2000" dirty="0" smtClean="0"/>
              <a:t>The Whiting-Turner Contracting Company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oil_Disinfection_vs._Air_&amp;_Coil_Disinfection[1]_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430" y="11430"/>
            <a:ext cx="9121140" cy="6835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8800" y="228600"/>
            <a:ext cx="876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Ultraviolet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Germicidal Irradiation (UVGI)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oil_Disinfection_vs._Air_&amp;_Coil_Disinfection[1]_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430" y="11430"/>
            <a:ext cx="9121140" cy="68351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ICRA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Guidelines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Breadth Calculations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Duration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Groundbreaking – April, 30, 2007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Planned completion Summer ’09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~30 month duration</a:t>
            </a:r>
            <a:endParaRPr lang="en-US" sz="2000" dirty="0" smtClean="0"/>
          </a:p>
          <a:p>
            <a:r>
              <a:rPr lang="en-US" sz="2800" dirty="0" smtClean="0"/>
              <a:t>Structure</a:t>
            </a:r>
          </a:p>
          <a:p>
            <a:pPr lvl="1"/>
            <a:r>
              <a:rPr lang="en-US" sz="2400" dirty="0" smtClean="0"/>
              <a:t>Cast-in-place concrete</a:t>
            </a:r>
          </a:p>
          <a:p>
            <a:pPr lvl="2"/>
            <a:r>
              <a:rPr lang="en-US" sz="2000" dirty="0" smtClean="0"/>
              <a:t>Mildly reinforced two-way </a:t>
            </a:r>
            <a:r>
              <a:rPr lang="en-US" sz="2000" dirty="0" smtClean="0"/>
              <a:t>plates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Maintaining a safe and functional building environment</a:t>
            </a:r>
          </a:p>
          <a:p>
            <a:pPr lvl="1"/>
            <a:r>
              <a:rPr lang="en-US" sz="2400" dirty="0" smtClean="0"/>
              <a:t>Building Envelope </a:t>
            </a:r>
          </a:p>
          <a:p>
            <a:pPr lvl="2"/>
            <a:r>
              <a:rPr lang="en-US" sz="2000" dirty="0" smtClean="0"/>
              <a:t>Crucial to indoor environment integrity</a:t>
            </a:r>
          </a:p>
          <a:p>
            <a:pPr lvl="1"/>
            <a:r>
              <a:rPr lang="en-US" sz="2400" dirty="0" smtClean="0"/>
              <a:t>Infection control </a:t>
            </a:r>
          </a:p>
          <a:p>
            <a:pPr lvl="2"/>
            <a:r>
              <a:rPr lang="en-US" sz="2000" dirty="0" smtClean="0"/>
              <a:t>Extremely important in medical construction </a:t>
            </a:r>
          </a:p>
          <a:p>
            <a:pPr lvl="3"/>
            <a:r>
              <a:rPr lang="en-US" sz="1600" dirty="0" smtClean="0"/>
              <a:t>Patient health and sensitive laboratory experiments</a:t>
            </a:r>
          </a:p>
          <a:p>
            <a:pPr lvl="1"/>
            <a:r>
              <a:rPr lang="en-US" sz="2400" dirty="0" smtClean="0"/>
              <a:t>UVGI System</a:t>
            </a:r>
          </a:p>
          <a:p>
            <a:pPr lvl="2"/>
            <a:r>
              <a:rPr lang="en-US" sz="2000" dirty="0" smtClean="0"/>
              <a:t>Improves indoor air quality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Learn!</a:t>
            </a:r>
          </a:p>
          <a:p>
            <a:pPr lvl="1"/>
            <a:r>
              <a:rPr lang="en-US" sz="2400" dirty="0" smtClean="0"/>
              <a:t>Prepare for career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Exterior enclosures</a:t>
            </a:r>
          </a:p>
          <a:p>
            <a:pPr lvl="2"/>
            <a:r>
              <a:rPr lang="en-US" sz="2000" dirty="0" smtClean="0"/>
              <a:t>Critical role in regulating the indoor environment</a:t>
            </a:r>
          </a:p>
          <a:p>
            <a:pPr lvl="2"/>
            <a:r>
              <a:rPr lang="en-US" sz="2000" dirty="0"/>
              <a:t>Failures </a:t>
            </a:r>
            <a:r>
              <a:rPr lang="en-US" sz="2000" dirty="0" smtClean="0"/>
              <a:t>can be </a:t>
            </a:r>
            <a:r>
              <a:rPr lang="en-US" sz="2000" dirty="0"/>
              <a:t>detrimental and </a:t>
            </a:r>
            <a:r>
              <a:rPr lang="en-US" sz="2000" dirty="0" smtClean="0"/>
              <a:t>costly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Technical goals</a:t>
            </a:r>
          </a:p>
          <a:p>
            <a:pPr lvl="1"/>
            <a:r>
              <a:rPr lang="en-US" sz="2400" dirty="0" smtClean="0"/>
              <a:t>Thermal bridging</a:t>
            </a:r>
          </a:p>
          <a:p>
            <a:pPr lvl="2"/>
            <a:r>
              <a:rPr lang="en-US" sz="2000" dirty="0" smtClean="0"/>
              <a:t>Issues and prevention</a:t>
            </a:r>
          </a:p>
          <a:p>
            <a:pPr lvl="1"/>
            <a:r>
              <a:rPr lang="en-US" sz="2400" dirty="0" smtClean="0"/>
              <a:t>Curtain-wall prefabrication</a:t>
            </a:r>
          </a:p>
          <a:p>
            <a:pPr lvl="2"/>
            <a:r>
              <a:rPr lang="en-US" sz="2000" dirty="0" smtClean="0"/>
              <a:t>Feasibility and practicality</a:t>
            </a:r>
          </a:p>
          <a:p>
            <a:pPr lvl="2"/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0" y="1600201"/>
            <a:ext cx="754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Primary exterior wall systems</a:t>
            </a:r>
          </a:p>
          <a:p>
            <a:pPr lvl="1"/>
            <a:r>
              <a:rPr lang="en-US" sz="2000" dirty="0" smtClean="0"/>
              <a:t>Cavity Wall</a:t>
            </a:r>
          </a:p>
          <a:p>
            <a:pPr lvl="2"/>
            <a:r>
              <a:rPr lang="en-US" sz="1600" dirty="0" smtClean="0"/>
              <a:t>Standard 4” brick façade</a:t>
            </a:r>
          </a:p>
          <a:p>
            <a:pPr lvl="2"/>
            <a:r>
              <a:rPr lang="en-US" sz="1600" dirty="0" smtClean="0"/>
              <a:t>2” air space</a:t>
            </a:r>
          </a:p>
          <a:p>
            <a:pPr lvl="2"/>
            <a:r>
              <a:rPr lang="en-US" sz="1600" dirty="0" smtClean="0"/>
              <a:t>2” polystyrene insulation</a:t>
            </a:r>
          </a:p>
          <a:p>
            <a:pPr lvl="2"/>
            <a:r>
              <a:rPr lang="en-US" sz="1600" dirty="0" smtClean="0"/>
              <a:t>Air and vapor barrier</a:t>
            </a:r>
          </a:p>
          <a:p>
            <a:pPr lvl="2"/>
            <a:r>
              <a:rPr lang="en-US" sz="1600" dirty="0" smtClean="0"/>
              <a:t>8” CMU back up</a:t>
            </a:r>
          </a:p>
          <a:p>
            <a:pPr lvl="1"/>
            <a:r>
              <a:rPr lang="en-US" sz="2000" dirty="0" smtClean="0"/>
              <a:t>Curtain Wall</a:t>
            </a:r>
          </a:p>
          <a:p>
            <a:pPr lvl="2"/>
            <a:r>
              <a:rPr lang="en-US" sz="1600" dirty="0" smtClean="0"/>
              <a:t>Double pane ¼” glazing</a:t>
            </a:r>
          </a:p>
          <a:p>
            <a:pPr lvl="2"/>
            <a:r>
              <a:rPr lang="en-US" sz="1600" dirty="0"/>
              <a:t>T</a:t>
            </a:r>
            <a:r>
              <a:rPr lang="en-US" sz="1600" dirty="0" smtClean="0"/>
              <a:t>ubular aluminum framing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53600" y="228600"/>
            <a:ext cx="8077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Envelope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 Building Stats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9200" y="1600202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Wilmer Eye Institute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Outpatient Surgery and Laboratory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Baltimore,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$65M Construction, $92M Total Project Cost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Design-Bid-Build with GMP Contract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202,000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storeys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Outpatient Surgical Center (first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Offices and Lobby (second floor)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Research Laboratories (third thru sixth floor)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22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990600"/>
            <a:ext cx="5105400" cy="525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Overview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envelope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Curtain Wall Prefabrication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control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Site 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ICRA Guidelines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Ultra-violet Germicidal Irradiation (UVGI)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Analysis and Breadth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Recommendations /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Capstone Project summary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 achievement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Acknowledgments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Questions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5840</Words>
  <Application>Microsoft Office PowerPoint</Application>
  <PresentationFormat>Custom</PresentationFormat>
  <Paragraphs>1756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tms349</dc:creator>
  <cp:lastModifiedBy>tms349</cp:lastModifiedBy>
  <cp:revision>127</cp:revision>
  <dcterms:created xsi:type="dcterms:W3CDTF">2008-04-12T19:50:15Z</dcterms:created>
  <dcterms:modified xsi:type="dcterms:W3CDTF">2008-04-14T17:13:25Z</dcterms:modified>
</cp:coreProperties>
</file>